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embeddedFontLst>
    <p:embeddedFont>
      <p:font typeface="Helvetica Neue"/>
      <p:regular r:id="rId40"/>
      <p:bold r:id="rId41"/>
      <p:italic r:id="rId42"/>
      <p:boldItalic r:id="rId43"/>
    </p:embeddedFont>
    <p:embeddedFont>
      <p:font typeface="Gill Sans"/>
      <p:regular r:id="rId44"/>
      <p:bold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84">
          <p15:clr>
            <a:srgbClr val="A4A3A4"/>
          </p15:clr>
        </p15:guide>
        <p15:guide id="2" pos="4896">
          <p15:clr>
            <a:srgbClr val="A4A3A4"/>
          </p15:clr>
        </p15:guide>
        <p15:guide id="3" pos="21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84" orient="horz"/>
        <p:guide pos="4896"/>
        <p:guide pos="21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regular.fntdata"/><Relationship Id="rId20" Type="http://schemas.openxmlformats.org/officeDocument/2006/relationships/slide" Target="slides/slide15.xml"/><Relationship Id="rId42" Type="http://schemas.openxmlformats.org/officeDocument/2006/relationships/font" Target="fonts/HelveticaNeue-italic.fntdata"/><Relationship Id="rId41" Type="http://schemas.openxmlformats.org/officeDocument/2006/relationships/font" Target="fonts/HelveticaNeue-bold.fntdata"/><Relationship Id="rId22" Type="http://schemas.openxmlformats.org/officeDocument/2006/relationships/slide" Target="slides/slide17.xml"/><Relationship Id="rId44" Type="http://schemas.openxmlformats.org/officeDocument/2006/relationships/font" Target="fonts/GillSans-regular.fntdata"/><Relationship Id="rId21" Type="http://schemas.openxmlformats.org/officeDocument/2006/relationships/slide" Target="slides/slide16.xml"/><Relationship Id="rId43" Type="http://schemas.openxmlformats.org/officeDocument/2006/relationships/font" Target="fonts/HelveticaNeue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Gill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" name="Google Shape;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103eea87b_0_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31103eea87b_0_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1103eea87b_0_2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1103eea87b_0_2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103eea87b_0_2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1103eea87b_0_2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1103eea87b_0_2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1103eea87b_0_2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103eea87b_0_27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31103eea87b_0_2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103eea87b_2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g31103eea87b_2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3" name="Google Shape;34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0" name="Google Shape;37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7" name="Google Shape;37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5" name="Google Shape;39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4" name="Google Shape;40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7" name="Google Shape;41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3" name="Google Shape;42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l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idx="1" type="body"/>
          </p:nvPr>
        </p:nvSpPr>
        <p:spPr>
          <a:xfrm>
            <a:off x="1149096" y="3471545"/>
            <a:ext cx="9896856" cy="826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"/>
          <p:cNvSpPr txBox="1"/>
          <p:nvPr>
            <p:ph type="title"/>
          </p:nvPr>
        </p:nvSpPr>
        <p:spPr>
          <a:xfrm>
            <a:off x="1143000" y="2103120"/>
            <a:ext cx="987552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idx="1" type="body"/>
          </p:nvPr>
        </p:nvSpPr>
        <p:spPr>
          <a:xfrm>
            <a:off x="6095999" y="1948650"/>
            <a:ext cx="5257523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2" type="body"/>
          </p:nvPr>
        </p:nvSpPr>
        <p:spPr>
          <a:xfrm>
            <a:off x="6095999" y="2987745"/>
            <a:ext cx="5257523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3" type="body"/>
          </p:nvPr>
        </p:nvSpPr>
        <p:spPr>
          <a:xfrm>
            <a:off x="6095999" y="4026839"/>
            <a:ext cx="5257523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type="title"/>
          </p:nvPr>
        </p:nvSpPr>
        <p:spPr>
          <a:xfrm>
            <a:off x="616520" y="1891556"/>
            <a:ext cx="3392158" cy="30622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ison">
  <p:cSld name="1_Comparis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idx="1" type="body"/>
          </p:nvPr>
        </p:nvSpPr>
        <p:spPr>
          <a:xfrm>
            <a:off x="8086344" y="2295017"/>
            <a:ext cx="2526792" cy="3666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2" type="body"/>
          </p:nvPr>
        </p:nvSpPr>
        <p:spPr>
          <a:xfrm>
            <a:off x="4852416" y="2295017"/>
            <a:ext cx="2526792" cy="3666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3" type="body"/>
          </p:nvPr>
        </p:nvSpPr>
        <p:spPr>
          <a:xfrm>
            <a:off x="1627632" y="1173353"/>
            <a:ext cx="2526792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4"/>
          <p:cNvSpPr txBox="1"/>
          <p:nvPr>
            <p:ph idx="4" type="body"/>
          </p:nvPr>
        </p:nvSpPr>
        <p:spPr>
          <a:xfrm>
            <a:off x="4852416" y="1173353"/>
            <a:ext cx="2526792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5" type="body"/>
          </p:nvPr>
        </p:nvSpPr>
        <p:spPr>
          <a:xfrm>
            <a:off x="8086344" y="1173353"/>
            <a:ext cx="2526792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6" type="body"/>
          </p:nvPr>
        </p:nvSpPr>
        <p:spPr>
          <a:xfrm>
            <a:off x="1629599" y="2295017"/>
            <a:ext cx="2526792" cy="3666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/>
          <p:nvPr>
            <p:ph idx="1" type="body"/>
          </p:nvPr>
        </p:nvSpPr>
        <p:spPr>
          <a:xfrm>
            <a:off x="1149096" y="4129913"/>
            <a:ext cx="9896856" cy="9358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type="title"/>
          </p:nvPr>
        </p:nvSpPr>
        <p:spPr>
          <a:xfrm>
            <a:off x="1143000" y="1618488"/>
            <a:ext cx="9875520" cy="182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idx="1" type="body"/>
          </p:nvPr>
        </p:nvSpPr>
        <p:spPr>
          <a:xfrm>
            <a:off x="7438701" y="1390580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2" type="body"/>
          </p:nvPr>
        </p:nvSpPr>
        <p:spPr>
          <a:xfrm>
            <a:off x="1143001" y="2862072"/>
            <a:ext cx="4297680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3" type="body"/>
          </p:nvPr>
        </p:nvSpPr>
        <p:spPr>
          <a:xfrm>
            <a:off x="1143000" y="1920240"/>
            <a:ext cx="4297680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6"/>
          <p:cNvSpPr txBox="1"/>
          <p:nvPr>
            <p:ph idx="4" type="body"/>
          </p:nvPr>
        </p:nvSpPr>
        <p:spPr>
          <a:xfrm>
            <a:off x="2201676" y="923726"/>
            <a:ext cx="329184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5" type="body"/>
          </p:nvPr>
        </p:nvSpPr>
        <p:spPr>
          <a:xfrm>
            <a:off x="7438701" y="2394572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6" type="body"/>
          </p:nvPr>
        </p:nvSpPr>
        <p:spPr>
          <a:xfrm>
            <a:off x="7438701" y="3398564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7" type="body"/>
          </p:nvPr>
        </p:nvSpPr>
        <p:spPr>
          <a:xfrm>
            <a:off x="7438701" y="4402557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7"/>
          <p:cNvSpPr txBox="1"/>
          <p:nvPr>
            <p:ph idx="2" type="body"/>
          </p:nvPr>
        </p:nvSpPr>
        <p:spPr>
          <a:xfrm>
            <a:off x="825878" y="2743201"/>
            <a:ext cx="251422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mparison">
  <p:cSld name="2_Comparis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8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indent="-3810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 type="tx">
  <p:cSld name="TITLE_AND_BODY"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5976441" y="6518671"/>
            <a:ext cx="2304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5725" lIns="35725" spcFirstLastPara="1" rIns="35725" wrap="square" tIns="357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Gill Sans"/>
              <a:buNone/>
              <a:defRPr b="0" i="0" sz="1200" u="none" cap="none" strike="noStrik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415925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1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143000" y="1828800"/>
            <a:ext cx="992124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 flipH="1">
            <a:off x="6243146" y="5801710"/>
            <a:ext cx="5948854" cy="1056290"/>
          </a:xfrm>
          <a:prstGeom prst="rtTriangl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8882437" y="6365180"/>
            <a:ext cx="29510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partner in reputation.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341" y="6076315"/>
            <a:ext cx="2743200" cy="73152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152">
          <p15:clr>
            <a:srgbClr val="F26B43"/>
          </p15:clr>
        </p15:guide>
        <p15:guide id="4" pos="5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7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Relationship Id="rId7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52.png"/><Relationship Id="rId22" Type="http://schemas.openxmlformats.org/officeDocument/2006/relationships/image" Target="../media/image47.png"/><Relationship Id="rId21" Type="http://schemas.openxmlformats.org/officeDocument/2006/relationships/image" Target="../media/image45.png"/><Relationship Id="rId24" Type="http://schemas.openxmlformats.org/officeDocument/2006/relationships/image" Target="../media/image48.png"/><Relationship Id="rId23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9" Type="http://schemas.openxmlformats.org/officeDocument/2006/relationships/image" Target="../media/image27.png"/><Relationship Id="rId26" Type="http://schemas.openxmlformats.org/officeDocument/2006/relationships/image" Target="../media/image9.png"/><Relationship Id="rId25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31.png"/><Relationship Id="rId11" Type="http://schemas.openxmlformats.org/officeDocument/2006/relationships/image" Target="../media/image38.png"/><Relationship Id="rId10" Type="http://schemas.openxmlformats.org/officeDocument/2006/relationships/image" Target="../media/image35.png"/><Relationship Id="rId13" Type="http://schemas.openxmlformats.org/officeDocument/2006/relationships/image" Target="../media/image22.png"/><Relationship Id="rId12" Type="http://schemas.openxmlformats.org/officeDocument/2006/relationships/image" Target="../media/image30.png"/><Relationship Id="rId15" Type="http://schemas.openxmlformats.org/officeDocument/2006/relationships/image" Target="../media/image32.png"/><Relationship Id="rId14" Type="http://schemas.openxmlformats.org/officeDocument/2006/relationships/image" Target="../media/image26.png"/><Relationship Id="rId17" Type="http://schemas.openxmlformats.org/officeDocument/2006/relationships/image" Target="../media/image34.png"/><Relationship Id="rId16" Type="http://schemas.openxmlformats.org/officeDocument/2006/relationships/image" Target="../media/image50.png"/><Relationship Id="rId19" Type="http://schemas.openxmlformats.org/officeDocument/2006/relationships/image" Target="../media/image41.png"/><Relationship Id="rId18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4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png"/><Relationship Id="rId4" Type="http://schemas.openxmlformats.org/officeDocument/2006/relationships/image" Target="../media/image10.png"/><Relationship Id="rId5" Type="http://schemas.openxmlformats.org/officeDocument/2006/relationships/image" Target="../media/image4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png"/><Relationship Id="rId4" Type="http://schemas.openxmlformats.org/officeDocument/2006/relationships/image" Target="../media/image10.png"/><Relationship Id="rId5" Type="http://schemas.openxmlformats.org/officeDocument/2006/relationships/image" Target="../media/image4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3.png"/><Relationship Id="rId4" Type="http://schemas.openxmlformats.org/officeDocument/2006/relationships/image" Target="../media/image10.png"/><Relationship Id="rId5" Type="http://schemas.openxmlformats.org/officeDocument/2006/relationships/image" Target="../media/image4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Relationship Id="rId4" Type="http://schemas.openxmlformats.org/officeDocument/2006/relationships/image" Target="../media/image10.png"/><Relationship Id="rId5" Type="http://schemas.openxmlformats.org/officeDocument/2006/relationships/image" Target="../media/image4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8.png"/><Relationship Id="rId4" Type="http://schemas.openxmlformats.org/officeDocument/2006/relationships/image" Target="../media/image10.png"/><Relationship Id="rId5" Type="http://schemas.openxmlformats.org/officeDocument/2006/relationships/image" Target="../media/image4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8.png"/><Relationship Id="rId4" Type="http://schemas.openxmlformats.org/officeDocument/2006/relationships/image" Target="../media/image55.png"/><Relationship Id="rId5" Type="http://schemas.openxmlformats.org/officeDocument/2006/relationships/image" Target="../media/image49.png"/><Relationship Id="rId6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6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7.png"/><Relationship Id="rId4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Relationship Id="rId4" Type="http://schemas.openxmlformats.org/officeDocument/2006/relationships/image" Target="../media/image6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Relationship Id="rId4" Type="http://schemas.openxmlformats.org/officeDocument/2006/relationships/image" Target="../media/image6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5.png"/><Relationship Id="rId4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Relationship Id="rId4" Type="http://schemas.openxmlformats.org/officeDocument/2006/relationships/image" Target="../media/image6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Relationship Id="rId4" Type="http://schemas.openxmlformats.org/officeDocument/2006/relationships/image" Target="../media/image6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0.png"/><Relationship Id="rId4" Type="http://schemas.openxmlformats.org/officeDocument/2006/relationships/image" Target="../media/image3.png"/><Relationship Id="rId5" Type="http://schemas.openxmlformats.org/officeDocument/2006/relationships/image" Target="../media/image72.png"/><Relationship Id="rId6" Type="http://schemas.openxmlformats.org/officeDocument/2006/relationships/image" Target="../media/image6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79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1149096" y="3471545"/>
            <a:ext cx="9896856" cy="826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1" marL="952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400">
                <a:solidFill>
                  <a:schemeClr val="lt1"/>
                </a:solidFill>
              </a:rPr>
              <a:t>With Customer Feedback &amp; Online Reviews</a:t>
            </a:r>
            <a:endParaRPr sz="3400"/>
          </a:p>
        </p:txBody>
      </p:sp>
      <p:sp>
        <p:nvSpPr>
          <p:cNvPr id="80" name="Google Shape;80;p10"/>
          <p:cNvSpPr txBox="1"/>
          <p:nvPr>
            <p:ph type="title"/>
          </p:nvPr>
        </p:nvSpPr>
        <p:spPr>
          <a:xfrm>
            <a:off x="1143000" y="2103120"/>
            <a:ext cx="987552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6200">
                <a:solidFill>
                  <a:schemeClr val="lt1"/>
                </a:solidFill>
              </a:rPr>
              <a:t>POWER YOUR BUSINESS</a:t>
            </a:r>
            <a:endParaRPr sz="6200"/>
          </a:p>
        </p:txBody>
      </p:sp>
      <p:sp>
        <p:nvSpPr>
          <p:cNvPr id="81" name="Google Shape;81;p10"/>
          <p:cNvSpPr txBox="1"/>
          <p:nvPr/>
        </p:nvSpPr>
        <p:spPr>
          <a:xfrm>
            <a:off x="6529754" y="1184031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auge" id="82" name="Google Shape;8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18760" y="1178170"/>
            <a:ext cx="1554480" cy="1554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>
            <p:ph idx="1" type="body"/>
          </p:nvPr>
        </p:nvSpPr>
        <p:spPr>
          <a:xfrm>
            <a:off x="6095999" y="1948650"/>
            <a:ext cx="5257523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solidFill>
                  <a:schemeClr val="lt1"/>
                </a:solidFill>
              </a:rPr>
              <a:t>Grow your revenue and marketing by impacting SEO, reviews, and social proof</a:t>
            </a:r>
            <a:endParaRPr/>
          </a:p>
        </p:txBody>
      </p:sp>
      <p:sp>
        <p:nvSpPr>
          <p:cNvPr id="88" name="Google Shape;88;p11"/>
          <p:cNvSpPr txBox="1"/>
          <p:nvPr>
            <p:ph idx="2" type="body"/>
          </p:nvPr>
        </p:nvSpPr>
        <p:spPr>
          <a:xfrm>
            <a:off x="6095999" y="2987745"/>
            <a:ext cx="5257523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solidFill>
                  <a:schemeClr val="lt1"/>
                </a:solidFill>
              </a:rPr>
              <a:t>Reduce negative reviews by making feedback easy for your customers</a:t>
            </a:r>
            <a:endParaRPr/>
          </a:p>
        </p:txBody>
      </p:sp>
      <p:sp>
        <p:nvSpPr>
          <p:cNvPr id="89" name="Google Shape;89;p11"/>
          <p:cNvSpPr txBox="1"/>
          <p:nvPr>
            <p:ph idx="3" type="body"/>
          </p:nvPr>
        </p:nvSpPr>
        <p:spPr>
          <a:xfrm>
            <a:off x="6095999" y="4026839"/>
            <a:ext cx="5257523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solidFill>
                  <a:schemeClr val="lt1"/>
                </a:solidFill>
              </a:rPr>
              <a:t>Save time and money with a simple, robust and actionable solution</a:t>
            </a:r>
            <a:endParaRPr/>
          </a:p>
        </p:txBody>
      </p:sp>
      <p:sp>
        <p:nvSpPr>
          <p:cNvPr id="90" name="Google Shape;90;p11"/>
          <p:cNvSpPr txBox="1"/>
          <p:nvPr>
            <p:ph type="title"/>
          </p:nvPr>
        </p:nvSpPr>
        <p:spPr>
          <a:xfrm>
            <a:off x="838200" y="2039400"/>
            <a:ext cx="3794700" cy="277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200">
                <a:solidFill>
                  <a:schemeClr val="lt1"/>
                </a:solidFill>
              </a:rPr>
              <a:t>BENEFITS</a:t>
            </a:r>
            <a:endParaRPr sz="6200">
              <a:solidFill>
                <a:schemeClr val="lt1"/>
              </a:solidFill>
            </a:endParaRPr>
          </a:p>
        </p:txBody>
      </p:sp>
      <p:pic>
        <p:nvPicPr>
          <p:cNvPr descr="Play" id="91" name="Google Shape;9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1600" y="193203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y" id="92" name="Google Shape;9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3890" y="297592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y" id="93" name="Google Shape;9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3890" y="401981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1"/>
          <p:cNvSpPr/>
          <p:nvPr/>
        </p:nvSpPr>
        <p:spPr>
          <a:xfrm>
            <a:off x="2278350" y="1932025"/>
            <a:ext cx="914400" cy="9144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/>
          <p:nvPr/>
        </p:nvSpPr>
        <p:spPr>
          <a:xfrm>
            <a:off x="2005547" y="445933"/>
            <a:ext cx="8181000" cy="149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1A00"/>
              </a:buClr>
              <a:buFont typeface="Arial"/>
              <a:buNone/>
            </a:pPr>
            <a:r>
              <a:rPr i="0" lang="en-US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Important Are Reviews 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1A00"/>
              </a:buClr>
              <a:buFont typeface="Arial"/>
              <a:buNone/>
            </a:pPr>
            <a:r>
              <a:rPr i="0" lang="en-US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 Local Business?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2888" y="3273803"/>
            <a:ext cx="1965900" cy="17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643" y="3275584"/>
            <a:ext cx="1965900" cy="1728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2"/>
          <p:cNvGrpSpPr/>
          <p:nvPr/>
        </p:nvGrpSpPr>
        <p:grpSpPr>
          <a:xfrm>
            <a:off x="3667808" y="2760088"/>
            <a:ext cx="1052207" cy="504339"/>
            <a:chOff x="25631" y="0"/>
            <a:chExt cx="2104415" cy="1008678"/>
          </a:xfrm>
        </p:grpSpPr>
        <p:sp>
          <p:nvSpPr>
            <p:cNvPr id="103" name="Google Shape;103;p12"/>
            <p:cNvSpPr/>
            <p:nvPr/>
          </p:nvSpPr>
          <p:spPr>
            <a:xfrm>
              <a:off x="1148746" y="17778"/>
              <a:ext cx="981300" cy="9909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" name="Google Shape;104;p12"/>
            <p:cNvSpPr/>
            <p:nvPr/>
          </p:nvSpPr>
          <p:spPr>
            <a:xfrm>
              <a:off x="25631" y="0"/>
              <a:ext cx="996000" cy="10080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05" name="Google Shape;105;p12"/>
          <p:cNvGrpSpPr/>
          <p:nvPr/>
        </p:nvGrpSpPr>
        <p:grpSpPr>
          <a:xfrm>
            <a:off x="6776109" y="2759453"/>
            <a:ext cx="1052207" cy="504339"/>
            <a:chOff x="25631" y="0"/>
            <a:chExt cx="2104415" cy="1008678"/>
          </a:xfrm>
        </p:grpSpPr>
        <p:sp>
          <p:nvSpPr>
            <p:cNvPr id="106" name="Google Shape;106;p12"/>
            <p:cNvSpPr/>
            <p:nvPr/>
          </p:nvSpPr>
          <p:spPr>
            <a:xfrm>
              <a:off x="1148746" y="17778"/>
              <a:ext cx="981300" cy="9909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" name="Google Shape;107;p12"/>
            <p:cNvSpPr/>
            <p:nvPr/>
          </p:nvSpPr>
          <p:spPr>
            <a:xfrm>
              <a:off x="25631" y="0"/>
              <a:ext cx="996000" cy="10080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08" name="Google Shape;108;p12"/>
          <p:cNvGrpSpPr/>
          <p:nvPr/>
        </p:nvGrpSpPr>
        <p:grpSpPr>
          <a:xfrm>
            <a:off x="7914347" y="2759453"/>
            <a:ext cx="1052207" cy="504339"/>
            <a:chOff x="25631" y="0"/>
            <a:chExt cx="2104415" cy="1008678"/>
          </a:xfrm>
        </p:grpSpPr>
        <p:sp>
          <p:nvSpPr>
            <p:cNvPr id="109" name="Google Shape;109;p12"/>
            <p:cNvSpPr/>
            <p:nvPr/>
          </p:nvSpPr>
          <p:spPr>
            <a:xfrm>
              <a:off x="1148746" y="17778"/>
              <a:ext cx="981300" cy="9909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" name="Google Shape;110;p12"/>
            <p:cNvSpPr/>
            <p:nvPr/>
          </p:nvSpPr>
          <p:spPr>
            <a:xfrm>
              <a:off x="25631" y="0"/>
              <a:ext cx="996000" cy="10080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899142" y="5104223"/>
            <a:ext cx="8393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an’t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here,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hey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on’t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hat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tars.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/>
          <p:nvPr/>
        </p:nvSpPr>
        <p:spPr>
          <a:xfrm>
            <a:off x="1614550" y="446335"/>
            <a:ext cx="8963100" cy="8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1A00"/>
              </a:buClr>
              <a:buFont typeface="Arial"/>
              <a:buNone/>
            </a:pPr>
            <a:r>
              <a:rPr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Stars = More Customers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1370087" y="5696020"/>
            <a:ext cx="38664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Research and Image by BrightLocal.com</a:t>
            </a:r>
            <a:endParaRPr sz="700"/>
          </a:p>
        </p:txBody>
      </p:sp>
      <p:sp>
        <p:nvSpPr>
          <p:cNvPr id="118" name="Google Shape;118;p13"/>
          <p:cNvSpPr/>
          <p:nvPr/>
        </p:nvSpPr>
        <p:spPr>
          <a:xfrm>
            <a:off x="6359776" y="2085973"/>
            <a:ext cx="4612500" cy="15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Having more positive, online reviews will help boost your local ranking and convert more leads to customers.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831" y="1842462"/>
            <a:ext cx="4166700" cy="3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5044" y="4163830"/>
            <a:ext cx="1601400" cy="1408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3"/>
          <p:cNvGrpSpPr/>
          <p:nvPr/>
        </p:nvGrpSpPr>
        <p:grpSpPr>
          <a:xfrm>
            <a:off x="7052527" y="3855373"/>
            <a:ext cx="798765" cy="382798"/>
            <a:chOff x="19458" y="0"/>
            <a:chExt cx="1597530" cy="765596"/>
          </a:xfrm>
        </p:grpSpPr>
        <p:sp>
          <p:nvSpPr>
            <p:cNvPr id="122" name="Google Shape;122;p13"/>
            <p:cNvSpPr/>
            <p:nvPr/>
          </p:nvSpPr>
          <p:spPr>
            <a:xfrm>
              <a:off x="872088" y="13496"/>
              <a:ext cx="744900" cy="7521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19458" y="0"/>
              <a:ext cx="756300" cy="7653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3923" y="4173808"/>
            <a:ext cx="1578900" cy="138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3"/>
          <p:cNvGrpSpPr/>
          <p:nvPr/>
        </p:nvGrpSpPr>
        <p:grpSpPr>
          <a:xfrm>
            <a:off x="8882914" y="3927373"/>
            <a:ext cx="798765" cy="382798"/>
            <a:chOff x="19458" y="0"/>
            <a:chExt cx="1597530" cy="765596"/>
          </a:xfrm>
        </p:grpSpPr>
        <p:sp>
          <p:nvSpPr>
            <p:cNvPr id="126" name="Google Shape;126;p13"/>
            <p:cNvSpPr/>
            <p:nvPr/>
          </p:nvSpPr>
          <p:spPr>
            <a:xfrm>
              <a:off x="872088" y="13496"/>
              <a:ext cx="744900" cy="7521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19458" y="0"/>
              <a:ext cx="756300" cy="7653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28" name="Google Shape;128;p13"/>
          <p:cNvGrpSpPr/>
          <p:nvPr/>
        </p:nvGrpSpPr>
        <p:grpSpPr>
          <a:xfrm>
            <a:off x="9749689" y="3927373"/>
            <a:ext cx="798765" cy="382798"/>
            <a:chOff x="19458" y="0"/>
            <a:chExt cx="1597530" cy="765596"/>
          </a:xfrm>
        </p:grpSpPr>
        <p:sp>
          <p:nvSpPr>
            <p:cNvPr id="129" name="Google Shape;129;p13"/>
            <p:cNvSpPr/>
            <p:nvPr/>
          </p:nvSpPr>
          <p:spPr>
            <a:xfrm>
              <a:off x="872088" y="13496"/>
              <a:ext cx="744900" cy="7521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19458" y="0"/>
              <a:ext cx="756300" cy="765300"/>
            </a:xfrm>
            <a:prstGeom prst="star5">
              <a:avLst>
                <a:gd fmla="val 26679" name="adj"/>
                <a:gd fmla="val 105146" name="hf"/>
                <a:gd fmla="val 110557" name="vf"/>
              </a:avLst>
            </a:prstGeom>
            <a:solidFill>
              <a:srgbClr val="F5EC00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8900" rotWithShape="0" dir="2700000" dist="50800">
                <a:srgbClr val="000000">
                  <a:alpha val="74900"/>
                </a:srgbClr>
              </a:outerShdw>
            </a:effectLst>
          </p:spPr>
          <p:txBody>
            <a:bodyPr anchorCtr="0" anchor="ctr" bIns="35725" lIns="35725" spcFirstLastPara="1" rIns="35725" wrap="square" tIns="3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Font typeface="Helvetica Neue"/>
                <a:buNone/>
              </a:pPr>
              <a:r>
                <a:t/>
              </a:r>
              <a:endParaRPr b="0" i="0" sz="600" u="none" cap="none" strike="noStrike">
                <a:solidFill>
                  <a:srgbClr val="53535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1" name="Google Shape;131;p13"/>
          <p:cNvSpPr/>
          <p:nvPr/>
        </p:nvSpPr>
        <p:spPr>
          <a:xfrm>
            <a:off x="7052774" y="5562204"/>
            <a:ext cx="32265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rPr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3.5x as Many Custo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/>
          <p:nvPr/>
        </p:nvSpPr>
        <p:spPr>
          <a:xfrm>
            <a:off x="1717630" y="727927"/>
            <a:ext cx="87567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1A00"/>
              </a:buClr>
              <a:buFont typeface="Arial"/>
              <a:buNone/>
            </a:pPr>
            <a:r>
              <a:rPr i="0" lang="en-US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Customers Search Today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4"/>
          <p:cNvSpPr/>
          <p:nvPr/>
        </p:nvSpPr>
        <p:spPr>
          <a:xfrm>
            <a:off x="3345775" y="2020325"/>
            <a:ext cx="8421300" cy="34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-298450" lvl="0" marL="30480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Calibri"/>
              <a:buChar char="‣"/>
            </a:pP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quickly scan for reviews on each listing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t/>
            </a:r>
            <a:endParaRPr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30480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Calibri"/>
              <a:buChar char="‣"/>
            </a:pP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Looking 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ee 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hat 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 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eople 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 </a:t>
            </a: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aying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t/>
            </a:r>
            <a:endParaRPr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30480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Calibri"/>
              <a:buChar char="‣"/>
            </a:pPr>
            <a:r>
              <a:rPr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signals are recent customers talking about a business and sharing their experience openly online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994" y="2214279"/>
            <a:ext cx="3004200" cy="35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"/>
          <p:cNvSpPr/>
          <p:nvPr/>
        </p:nvSpPr>
        <p:spPr>
          <a:xfrm>
            <a:off x="7284300" y="1379513"/>
            <a:ext cx="4367400" cy="36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Findings: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Consumers regularly 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</a:t>
            </a: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r</a:t>
            </a: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eviews 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</a:t>
            </a: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hoos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 a</a:t>
            </a: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usiness. 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3% of consumers say they ‘never’ read online reviews, reflecting how ingrained reviews are with most consumers.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00" y="448375"/>
            <a:ext cx="5933899" cy="550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/>
          <p:nvPr/>
        </p:nvSpPr>
        <p:spPr>
          <a:xfrm>
            <a:off x="1211291" y="2587769"/>
            <a:ext cx="9769500" cy="10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725" lIns="35725" spcFirstLastPara="1" rIns="35725" wrap="square" tIns="357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Font typeface="Arial"/>
              <a:buNone/>
            </a:pPr>
            <a:r>
              <a:rPr b="1" lang="en-US" sz="31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i="0" lang="en-US" sz="3100" u="none" cap="none" strike="noStrike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rPr>
              <a:t>roprietary</a:t>
            </a:r>
            <a:r>
              <a:rPr b="1" i="0" lang="en-US" sz="3100" u="none" cap="none" strike="noStrike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en-US" sz="31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rPr>
              <a:t>AI-powered</a:t>
            </a:r>
            <a:r>
              <a:rPr b="1" i="0" lang="en-US" sz="3100" u="none" cap="none" strike="noStrike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31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i="0" lang="en-US" sz="3100" u="none" cap="none" strike="noStrike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rPr>
              <a:t>ystem helps generate positive reviews by leveraging your recent customers.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ar" id="154" name="Google Shape;15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9700" y="808760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7"/>
          <p:cNvSpPr txBox="1"/>
          <p:nvPr>
            <p:ph idx="1" type="body"/>
          </p:nvPr>
        </p:nvSpPr>
        <p:spPr>
          <a:xfrm>
            <a:off x="8086344" y="2295017"/>
            <a:ext cx="2526900" cy="3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Use feedback and reviews</a:t>
            </a:r>
            <a:br>
              <a:rPr lang="en-US"/>
            </a:br>
            <a:r>
              <a:rPr lang="en-US"/>
              <a:t>to market your business, improve SEO, and win new customers.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Review Widget displays</a:t>
            </a:r>
            <a:br>
              <a:rPr lang="en-US"/>
            </a:br>
            <a:r>
              <a:rPr lang="en-US"/>
              <a:t>reviews on your website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Add social proof with Conversion Pop-up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Generate 3rd-party reviews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Impact SEO and get review stars in search results</a:t>
            </a:r>
            <a:endParaRPr/>
          </a:p>
        </p:txBody>
      </p:sp>
      <p:sp>
        <p:nvSpPr>
          <p:cNvPr id="156" name="Google Shape;156;p17"/>
          <p:cNvSpPr txBox="1"/>
          <p:nvPr>
            <p:ph idx="2" type="body"/>
          </p:nvPr>
        </p:nvSpPr>
        <p:spPr>
          <a:xfrm>
            <a:off x="4852416" y="2295017"/>
            <a:ext cx="2526900" cy="3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Actions that help you manage customer experience, users, insights, and reporting. 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Receive new feedback and review notifications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Read &amp; Respond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Auto-tagging of themes 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View reporting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Insights Report </a:t>
            </a:r>
            <a:endParaRPr/>
          </a:p>
        </p:txBody>
      </p:sp>
      <p:sp>
        <p:nvSpPr>
          <p:cNvPr id="157" name="Google Shape;157;p17"/>
          <p:cNvSpPr txBox="1"/>
          <p:nvPr>
            <p:ph idx="3" type="body"/>
          </p:nvPr>
        </p:nvSpPr>
        <p:spPr>
          <a:xfrm>
            <a:off x="1627632" y="1173353"/>
            <a:ext cx="25269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CAPTURE</a:t>
            </a:r>
            <a:endParaRPr/>
          </a:p>
        </p:txBody>
      </p:sp>
      <p:sp>
        <p:nvSpPr>
          <p:cNvPr id="158" name="Google Shape;158;p17"/>
          <p:cNvSpPr txBox="1"/>
          <p:nvPr>
            <p:ph idx="4" type="body"/>
          </p:nvPr>
        </p:nvSpPr>
        <p:spPr>
          <a:xfrm>
            <a:off x="4852416" y="1173353"/>
            <a:ext cx="25269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sp>
        <p:nvSpPr>
          <p:cNvPr id="159" name="Google Shape;159;p17"/>
          <p:cNvSpPr txBox="1"/>
          <p:nvPr>
            <p:ph idx="5" type="body"/>
          </p:nvPr>
        </p:nvSpPr>
        <p:spPr>
          <a:xfrm>
            <a:off x="8086344" y="1173353"/>
            <a:ext cx="25269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MARKET</a:t>
            </a:r>
            <a:endParaRPr/>
          </a:p>
        </p:txBody>
      </p:sp>
      <p:sp>
        <p:nvSpPr>
          <p:cNvPr id="160" name="Google Shape;160;p17"/>
          <p:cNvSpPr txBox="1"/>
          <p:nvPr>
            <p:ph idx="6" type="body"/>
          </p:nvPr>
        </p:nvSpPr>
        <p:spPr>
          <a:xfrm>
            <a:off x="1629599" y="2295017"/>
            <a:ext cx="2526900" cy="3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Tools to help you capture feedback, reviews, and ratings all in one place.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Email or SMS 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Review Monitoring for</a:t>
            </a:r>
            <a:br>
              <a:rPr lang="en-US"/>
            </a:br>
            <a:r>
              <a:rPr lang="en-US"/>
              <a:t>200+ sites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Kiosk Mode and Feedback URL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Google Q&amp;A monitoring </a:t>
            </a:r>
            <a:endParaRPr/>
          </a:p>
          <a:p>
            <a:pPr indent="-219075" lvl="4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/>
              <a:t>Branded Page</a:t>
            </a:r>
            <a:endParaRPr/>
          </a:p>
        </p:txBody>
      </p:sp>
      <p:pic>
        <p:nvPicPr>
          <p:cNvPr descr="Chat" id="161" name="Google Shape;16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8025" y="765153"/>
            <a:ext cx="7315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r chart" id="162" name="Google Shape;16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07730" y="765153"/>
            <a:ext cx="731520" cy="73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hat"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2059" y="507519"/>
            <a:ext cx="4431766" cy="443176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8"/>
          <p:cNvSpPr txBox="1"/>
          <p:nvPr>
            <p:ph idx="1" type="body"/>
          </p:nvPr>
        </p:nvSpPr>
        <p:spPr>
          <a:xfrm>
            <a:off x="1149096" y="4129913"/>
            <a:ext cx="9896856" cy="9358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Let’s look at how we capture customer feedback and</a:t>
            </a:r>
            <a:br>
              <a:rPr lang="en-US"/>
            </a:br>
            <a:r>
              <a:rPr lang="en-US"/>
              <a:t>reviews from your customers and the web</a:t>
            </a:r>
            <a:endParaRPr/>
          </a:p>
        </p:txBody>
      </p:sp>
      <p:sp>
        <p:nvSpPr>
          <p:cNvPr id="169" name="Google Shape;169;p18"/>
          <p:cNvSpPr txBox="1"/>
          <p:nvPr>
            <p:ph type="title"/>
          </p:nvPr>
        </p:nvSpPr>
        <p:spPr>
          <a:xfrm>
            <a:off x="1143000" y="1618488"/>
            <a:ext cx="9875520" cy="182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CAPTURE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hat" id="174" name="Google Shape;17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2958" y="1185777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>
            <p:ph idx="1" type="body"/>
          </p:nvPr>
        </p:nvSpPr>
        <p:spPr>
          <a:xfrm>
            <a:off x="7438701" y="1390580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Email or SMS Requests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Single or list upload</a:t>
            </a:r>
            <a:endParaRPr/>
          </a:p>
        </p:txBody>
      </p:sp>
      <p:sp>
        <p:nvSpPr>
          <p:cNvPr id="176" name="Google Shape;176;p19"/>
          <p:cNvSpPr txBox="1"/>
          <p:nvPr>
            <p:ph idx="2" type="body"/>
          </p:nvPr>
        </p:nvSpPr>
        <p:spPr>
          <a:xfrm>
            <a:off x="1143001" y="2862072"/>
            <a:ext cx="4297680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Your customer shops with you, buys from you, or completes a service with you and we help you ask them for feedback and online reviews. 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We have numerous proactive methods to help engage as many of your customers as possible.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Email and SMS requests have many options including sending us your contact list so we can format and upload it on your behalf.</a:t>
            </a:r>
            <a:endParaRPr/>
          </a:p>
        </p:txBody>
      </p:sp>
      <p:sp>
        <p:nvSpPr>
          <p:cNvPr id="177" name="Google Shape;177;p19"/>
          <p:cNvSpPr txBox="1"/>
          <p:nvPr>
            <p:ph idx="3" type="body"/>
          </p:nvPr>
        </p:nvSpPr>
        <p:spPr>
          <a:xfrm>
            <a:off x="1143000" y="1920240"/>
            <a:ext cx="4297680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We help you proactively ASK for feedback and reviews</a:t>
            </a:r>
            <a:endParaRPr/>
          </a:p>
        </p:txBody>
      </p:sp>
      <p:sp>
        <p:nvSpPr>
          <p:cNvPr id="178" name="Google Shape;178;p19"/>
          <p:cNvSpPr txBox="1"/>
          <p:nvPr>
            <p:ph idx="4" type="body"/>
          </p:nvPr>
        </p:nvSpPr>
        <p:spPr>
          <a:xfrm>
            <a:off x="2201676" y="923726"/>
            <a:ext cx="329184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CAPTURE</a:t>
            </a:r>
            <a:endParaRPr/>
          </a:p>
        </p:txBody>
      </p:sp>
      <p:sp>
        <p:nvSpPr>
          <p:cNvPr id="179" name="Google Shape;179;p19"/>
          <p:cNvSpPr txBox="1"/>
          <p:nvPr>
            <p:ph idx="5" type="body"/>
          </p:nvPr>
        </p:nvSpPr>
        <p:spPr>
          <a:xfrm>
            <a:off x="7438701" y="2394572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TextBack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Customer-activated feedback</a:t>
            </a:r>
            <a:endParaRPr/>
          </a:p>
        </p:txBody>
      </p:sp>
      <p:sp>
        <p:nvSpPr>
          <p:cNvPr id="180" name="Google Shape;180;p19"/>
          <p:cNvSpPr txBox="1"/>
          <p:nvPr>
            <p:ph idx="6" type="body"/>
          </p:nvPr>
        </p:nvSpPr>
        <p:spPr>
          <a:xfrm>
            <a:off x="7438701" y="3398564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Kiosk Mode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iPad or smartphone</a:t>
            </a:r>
            <a:endParaRPr/>
          </a:p>
        </p:txBody>
      </p:sp>
      <p:sp>
        <p:nvSpPr>
          <p:cNvPr id="181" name="Google Shape;181;p19"/>
          <p:cNvSpPr txBox="1"/>
          <p:nvPr>
            <p:ph idx="7" type="body"/>
          </p:nvPr>
        </p:nvSpPr>
        <p:spPr>
          <a:xfrm>
            <a:off x="7438701" y="4402557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Integrate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API, Zapier, or Webhooks</a:t>
            </a:r>
            <a:endParaRPr/>
          </a:p>
        </p:txBody>
      </p:sp>
      <p:pic>
        <p:nvPicPr>
          <p:cNvPr id="182" name="Google Shape;18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3082" y="1601681"/>
            <a:ext cx="645668" cy="48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54472" y="3524006"/>
            <a:ext cx="554736" cy="62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22083" y="4479740"/>
            <a:ext cx="615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47115" y="2527505"/>
            <a:ext cx="365887" cy="688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CAPTURE</a:t>
            </a:r>
            <a:endParaRPr/>
          </a:p>
        </p:txBody>
      </p:sp>
      <p:sp>
        <p:nvSpPr>
          <p:cNvPr id="191" name="Google Shape;191;p20"/>
          <p:cNvSpPr txBox="1"/>
          <p:nvPr>
            <p:ph idx="2" type="body"/>
          </p:nvPr>
        </p:nvSpPr>
        <p:spPr>
          <a:xfrm>
            <a:off x="698050" y="2724525"/>
            <a:ext cx="2514300" cy="22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Simple </a:t>
            </a:r>
            <a:r>
              <a:rPr lang="en-US"/>
              <a:t>1-Step process that requests 3rd party reviews or direct contact if their experience was less than satisfied.</a:t>
            </a:r>
            <a:endParaRPr/>
          </a:p>
        </p:txBody>
      </p:sp>
      <p:pic>
        <p:nvPicPr>
          <p:cNvPr descr="Chat" id="192" name="Google Shape;1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2958" y="1185777"/>
            <a:ext cx="7315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2351" y="376525"/>
            <a:ext cx="8547099" cy="5790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0585" y="4501056"/>
            <a:ext cx="414782" cy="671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0598" y="1582298"/>
            <a:ext cx="714756" cy="60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65019" y="2609702"/>
            <a:ext cx="765915" cy="558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67929" y="3596526"/>
            <a:ext cx="760095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idx="1" type="body"/>
          </p:nvPr>
        </p:nvSpPr>
        <p:spPr>
          <a:xfrm>
            <a:off x="7438701" y="1390580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Feedback URL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Share link to social or anywhere</a:t>
            </a:r>
            <a:endParaRPr/>
          </a:p>
        </p:txBody>
      </p:sp>
      <p:sp>
        <p:nvSpPr>
          <p:cNvPr id="203" name="Google Shape;203;p21"/>
          <p:cNvSpPr txBox="1"/>
          <p:nvPr>
            <p:ph idx="2" type="body"/>
          </p:nvPr>
        </p:nvSpPr>
        <p:spPr>
          <a:xfrm>
            <a:off x="1143001" y="2862072"/>
            <a:ext cx="4297680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Offering a number of easy and accessible entry points for a customer to give you feedback is key.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Reduce negative reviews by showing you are a “feedback first” business.</a:t>
            </a:r>
            <a:endParaRPr/>
          </a:p>
        </p:txBody>
      </p:sp>
      <p:sp>
        <p:nvSpPr>
          <p:cNvPr id="204" name="Google Shape;204;p21"/>
          <p:cNvSpPr txBox="1"/>
          <p:nvPr>
            <p:ph idx="3" type="body"/>
          </p:nvPr>
        </p:nvSpPr>
        <p:spPr>
          <a:xfrm>
            <a:off x="1143000" y="1920240"/>
            <a:ext cx="4297680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Make feedback EASY for your customer with passive entry</a:t>
            </a:r>
            <a:endParaRPr/>
          </a:p>
        </p:txBody>
      </p:sp>
      <p:sp>
        <p:nvSpPr>
          <p:cNvPr id="205" name="Google Shape;205;p21"/>
          <p:cNvSpPr txBox="1"/>
          <p:nvPr>
            <p:ph idx="4" type="body"/>
          </p:nvPr>
        </p:nvSpPr>
        <p:spPr>
          <a:xfrm>
            <a:off x="2201676" y="923726"/>
            <a:ext cx="329184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CAPTURE</a:t>
            </a:r>
            <a:endParaRPr/>
          </a:p>
        </p:txBody>
      </p:sp>
      <p:sp>
        <p:nvSpPr>
          <p:cNvPr id="206" name="Google Shape;206;p21"/>
          <p:cNvSpPr txBox="1"/>
          <p:nvPr>
            <p:ph idx="5" type="body"/>
          </p:nvPr>
        </p:nvSpPr>
        <p:spPr>
          <a:xfrm>
            <a:off x="7438701" y="2394572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Leave Feedback Button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Display in online widget</a:t>
            </a:r>
            <a:endParaRPr/>
          </a:p>
        </p:txBody>
      </p:sp>
      <p:sp>
        <p:nvSpPr>
          <p:cNvPr id="207" name="Google Shape;207;p21"/>
          <p:cNvSpPr txBox="1"/>
          <p:nvPr>
            <p:ph idx="6" type="body"/>
          </p:nvPr>
        </p:nvSpPr>
        <p:spPr>
          <a:xfrm>
            <a:off x="7438701" y="3398564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Email Marketing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Mail Merge Embed</a:t>
            </a:r>
            <a:endParaRPr/>
          </a:p>
        </p:txBody>
      </p:sp>
      <p:sp>
        <p:nvSpPr>
          <p:cNvPr id="208" name="Google Shape;208;p21"/>
          <p:cNvSpPr txBox="1"/>
          <p:nvPr>
            <p:ph idx="7" type="body"/>
          </p:nvPr>
        </p:nvSpPr>
        <p:spPr>
          <a:xfrm>
            <a:off x="7438701" y="4402557"/>
            <a:ext cx="4114800" cy="91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2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Feedback Locator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For franchises &amp; multi-locations</a:t>
            </a:r>
            <a:endParaRPr/>
          </a:p>
        </p:txBody>
      </p:sp>
      <p:pic>
        <p:nvPicPr>
          <p:cNvPr descr="Chat" id="209" name="Google Shape;209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2958" y="1185777"/>
            <a:ext cx="731520" cy="73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/>
          <p:nvPr>
            <p:ph idx="1" type="body"/>
          </p:nvPr>
        </p:nvSpPr>
        <p:spPr>
          <a:xfrm>
            <a:off x="1143001" y="2862072"/>
            <a:ext cx="3413234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We monitor the sites you select on a daily basis to detect new online reviews.  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Email notifications are sent and all of your review data is captured in our system so you can learn, report, and respond. We offer over 200 sites to choose from.</a:t>
            </a:r>
            <a:endParaRPr/>
          </a:p>
        </p:txBody>
      </p:sp>
      <p:sp>
        <p:nvSpPr>
          <p:cNvPr id="215" name="Google Shape;215;p22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Monitor new 3rd-party reviews on sites like Google</a:t>
            </a:r>
            <a:endParaRPr/>
          </a:p>
        </p:txBody>
      </p:sp>
      <p:sp>
        <p:nvSpPr>
          <p:cNvPr id="216" name="Google Shape;216;p22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CAPTURE</a:t>
            </a:r>
            <a:endParaRPr/>
          </a:p>
        </p:txBody>
      </p:sp>
      <p:grpSp>
        <p:nvGrpSpPr>
          <p:cNvPr id="217" name="Google Shape;217;p22"/>
          <p:cNvGrpSpPr/>
          <p:nvPr/>
        </p:nvGrpSpPr>
        <p:grpSpPr>
          <a:xfrm>
            <a:off x="5198144" y="964567"/>
            <a:ext cx="6220837" cy="4320921"/>
            <a:chOff x="5219700" y="872546"/>
            <a:chExt cx="6519204" cy="4528162"/>
          </a:xfrm>
        </p:grpSpPr>
        <p:grpSp>
          <p:nvGrpSpPr>
            <p:cNvPr id="218" name="Google Shape;218;p22"/>
            <p:cNvGrpSpPr/>
            <p:nvPr/>
          </p:nvGrpSpPr>
          <p:grpSpPr>
            <a:xfrm>
              <a:off x="5235301" y="872546"/>
              <a:ext cx="6503603" cy="4117507"/>
              <a:chOff x="5048689" y="872545"/>
              <a:chExt cx="6898666" cy="4367626"/>
            </a:xfrm>
          </p:grpSpPr>
          <p:pic>
            <p:nvPicPr>
              <p:cNvPr id="219" name="Google Shape;219;p2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150276" y="2467277"/>
                <a:ext cx="1037849" cy="10310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2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117809" y="4379987"/>
                <a:ext cx="2446018" cy="86018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22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6148249" y="1988504"/>
                <a:ext cx="2818700" cy="187913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2" name="Google Shape;222;p22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8347428" y="3302603"/>
                <a:ext cx="2024679" cy="4255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3" name="Google Shape;223;p22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6921906" y="3456601"/>
                <a:ext cx="1506925" cy="10137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4" name="Google Shape;224;p2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5396464" y="943761"/>
                <a:ext cx="1626247" cy="102272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Google Shape;225;p2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8507103" y="3937358"/>
                <a:ext cx="669745" cy="9959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6" name="Google Shape;226;p22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6921906" y="1422274"/>
                <a:ext cx="1271386" cy="1271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7" name="Google Shape;227;p22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10559260" y="3200779"/>
                <a:ext cx="740718" cy="602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22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8059930" y="872545"/>
                <a:ext cx="1813600" cy="9068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9" name="Google Shape;229;p22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5150987" y="3338443"/>
                <a:ext cx="1604809" cy="4717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0" name="Google Shape;230;p22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>
                <a:off x="8093925" y="1635486"/>
                <a:ext cx="2165844" cy="7875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1" name="Google Shape;231;p22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9088109" y="2305185"/>
                <a:ext cx="1964860" cy="68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2" name="Google Shape;232;p22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5097696" y="1659984"/>
                <a:ext cx="1874944" cy="83330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3" name="Google Shape;233;p22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>
                <a:off x="9400670" y="4018085"/>
                <a:ext cx="2317180" cy="47184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4" name="Google Shape;234;p22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0032166" y="2300993"/>
                <a:ext cx="1403594" cy="59546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5" name="Google Shape;235;p22"/>
              <p:cNvPicPr preferRelativeResize="0"/>
              <p:nvPr/>
            </p:nvPicPr>
            <p:blipFill rotWithShape="1">
              <a:blip r:embed="rId19">
                <a:alphaModFix/>
              </a:blip>
              <a:srcRect b="0" l="0" r="0" t="0"/>
              <a:stretch/>
            </p:blipFill>
            <p:spPr>
              <a:xfrm>
                <a:off x="5048689" y="4146506"/>
                <a:ext cx="1786589" cy="1995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6" name="Google Shape;236;p22"/>
              <p:cNvPicPr preferRelativeResize="0"/>
              <p:nvPr/>
            </p:nvPicPr>
            <p:blipFill rotWithShape="1">
              <a:blip r:embed="rId20">
                <a:alphaModFix/>
              </a:blip>
              <a:srcRect b="0" l="0" r="0" t="0"/>
              <a:stretch/>
            </p:blipFill>
            <p:spPr>
              <a:xfrm>
                <a:off x="9748175" y="1022692"/>
                <a:ext cx="2199180" cy="11204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7" name="Google Shape;237;p22"/>
              <p:cNvPicPr preferRelativeResize="0"/>
              <p:nvPr/>
            </p:nvPicPr>
            <p:blipFill rotWithShape="1">
              <a:blip r:embed="rId21">
                <a:alphaModFix/>
              </a:blip>
              <a:srcRect b="0" l="0" r="0" t="0"/>
              <a:stretch/>
            </p:blipFill>
            <p:spPr>
              <a:xfrm>
                <a:off x="9697838" y="4595098"/>
                <a:ext cx="1602140" cy="36943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22"/>
              <p:cNvPicPr preferRelativeResize="0"/>
              <p:nvPr/>
            </p:nvPicPr>
            <p:blipFill rotWithShape="1">
              <a:blip r:embed="rId22">
                <a:alphaModFix/>
              </a:blip>
              <a:srcRect b="0" l="0" r="0" t="0"/>
              <a:stretch/>
            </p:blipFill>
            <p:spPr>
              <a:xfrm>
                <a:off x="7380081" y="4406553"/>
                <a:ext cx="1001281" cy="6430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39" name="Google Shape;239;p22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5219700" y="4851400"/>
              <a:ext cx="2381250" cy="414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22"/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>
              <a:off x="7874000" y="4813300"/>
              <a:ext cx="2146300" cy="5874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22"/>
            <p:cNvPicPr preferRelativeResize="0"/>
            <p:nvPr/>
          </p:nvPicPr>
          <p:blipFill rotWithShape="1">
            <a:blip r:embed="rId25">
              <a:alphaModFix/>
            </a:blip>
            <a:srcRect b="0" l="0" r="0" t="0"/>
            <a:stretch/>
          </p:blipFill>
          <p:spPr>
            <a:xfrm>
              <a:off x="10210800" y="4868062"/>
              <a:ext cx="1371600" cy="3145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Chat" id="242" name="Google Shape;242;p22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382958" y="1185777"/>
            <a:ext cx="731520" cy="73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Google’s new Q&amp;A feature appears in search results. It allows consumers to ask and answer questions about your business.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Monitor Google Q&amp;A to be notified when there is a new question or answer about your business allowing you to manage this highly visible feature and answer questions in a timely manner.</a:t>
            </a:r>
            <a:endParaRPr/>
          </a:p>
        </p:txBody>
      </p:sp>
      <p:sp>
        <p:nvSpPr>
          <p:cNvPr id="248" name="Google Shape;248;p23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Monitor Google Questions</a:t>
            </a:r>
            <a:br>
              <a:rPr lang="en-US"/>
            </a:br>
            <a:r>
              <a:rPr lang="en-US"/>
              <a:t>&amp; Answers</a:t>
            </a:r>
            <a:endParaRPr/>
          </a:p>
        </p:txBody>
      </p:sp>
      <p:sp>
        <p:nvSpPr>
          <p:cNvPr id="249" name="Google Shape;249;p23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CAPTURE</a:t>
            </a:r>
            <a:endParaRPr/>
          </a:p>
        </p:txBody>
      </p:sp>
      <p:pic>
        <p:nvPicPr>
          <p:cNvPr id="250" name="Google Shape;25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0690" y="572029"/>
            <a:ext cx="6052894" cy="56351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t" id="251" name="Google Shape;25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958" y="1185777"/>
            <a:ext cx="731520" cy="73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r chart" id="256" name="Google Shape;25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91890" y="0"/>
            <a:ext cx="4663440" cy="466344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4"/>
          <p:cNvSpPr txBox="1"/>
          <p:nvPr>
            <p:ph idx="1" type="body"/>
          </p:nvPr>
        </p:nvSpPr>
        <p:spPr>
          <a:xfrm>
            <a:off x="1149096" y="4129913"/>
            <a:ext cx="9896856" cy="9358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Features, tools, and reports so you can learn from,</a:t>
            </a:r>
            <a:br>
              <a:rPr lang="en-US"/>
            </a:br>
            <a:r>
              <a:rPr lang="en-US"/>
              <a:t>manage, and respond to your customers.</a:t>
            </a:r>
            <a:endParaRPr/>
          </a:p>
        </p:txBody>
      </p:sp>
      <p:sp>
        <p:nvSpPr>
          <p:cNvPr id="258" name="Google Shape;258;p24"/>
          <p:cNvSpPr txBox="1"/>
          <p:nvPr>
            <p:ph type="title"/>
          </p:nvPr>
        </p:nvSpPr>
        <p:spPr>
          <a:xfrm>
            <a:off x="1143000" y="1618488"/>
            <a:ext cx="9875520" cy="182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MANAGE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r chart" id="263" name="Google Shape;26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5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Tap into the live stream of your customers and their experiences.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See all of your customers in a single source view with endless options on how you can filter and take action.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Read customer feedback, respond, view statuses, and more.</a:t>
            </a:r>
            <a:endParaRPr/>
          </a:p>
        </p:txBody>
      </p:sp>
      <p:sp>
        <p:nvSpPr>
          <p:cNvPr id="265" name="Google Shape;265;p25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Customer Activity puts all of your customers in one place</a:t>
            </a:r>
            <a:endParaRPr/>
          </a:p>
        </p:txBody>
      </p:sp>
      <p:sp>
        <p:nvSpPr>
          <p:cNvPr id="266" name="Google Shape;266;p25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pic>
        <p:nvPicPr>
          <p:cNvPr id="267" name="Google Shape;26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8300" y="783314"/>
            <a:ext cx="6173931" cy="4378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6"/>
          <p:cNvPicPr preferRelativeResize="0"/>
          <p:nvPr/>
        </p:nvPicPr>
        <p:blipFill rotWithShape="1">
          <a:blip r:embed="rId3">
            <a:alphaModFix/>
          </a:blip>
          <a:srcRect b="6535" l="11092" r="11980" t="12692"/>
          <a:stretch/>
        </p:blipFill>
        <p:spPr>
          <a:xfrm>
            <a:off x="3456432" y="91440"/>
            <a:ext cx="8229600" cy="6400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r chart" id="273" name="Google Shape;27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6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sp>
        <p:nvSpPr>
          <p:cNvPr id="275" name="Google Shape;275;p26"/>
          <p:cNvSpPr txBox="1"/>
          <p:nvPr>
            <p:ph idx="2" type="body"/>
          </p:nvPr>
        </p:nvSpPr>
        <p:spPr>
          <a:xfrm>
            <a:off x="825878" y="2743201"/>
            <a:ext cx="251422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Customer name and what location they are from</a:t>
            </a:r>
            <a:endParaRPr/>
          </a:p>
        </p:txBody>
      </p:sp>
      <p:pic>
        <p:nvPicPr>
          <p:cNvPr descr="Arrow: Slight curve" id="276" name="Google Shape;27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8706" y="289259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7"/>
          <p:cNvPicPr preferRelativeResize="0"/>
          <p:nvPr/>
        </p:nvPicPr>
        <p:blipFill rotWithShape="1">
          <a:blip r:embed="rId3">
            <a:alphaModFix/>
          </a:blip>
          <a:srcRect b="6535" l="11092" r="11980" t="12692"/>
          <a:stretch/>
        </p:blipFill>
        <p:spPr>
          <a:xfrm>
            <a:off x="3456432" y="91440"/>
            <a:ext cx="82296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7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sp>
        <p:nvSpPr>
          <p:cNvPr id="283" name="Google Shape;283;p27"/>
          <p:cNvSpPr txBox="1"/>
          <p:nvPr>
            <p:ph idx="2" type="body"/>
          </p:nvPr>
        </p:nvSpPr>
        <p:spPr>
          <a:xfrm>
            <a:off x="825878" y="2743201"/>
            <a:ext cx="251422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NPS Score &amp;</a:t>
            </a:r>
            <a:br>
              <a:rPr lang="en-US"/>
            </a:br>
            <a:r>
              <a:rPr lang="en-US"/>
              <a:t>5-Star Rating Score</a:t>
            </a:r>
            <a:endParaRPr/>
          </a:p>
        </p:txBody>
      </p:sp>
      <p:pic>
        <p:nvPicPr>
          <p:cNvPr descr="Bar chart" id="284" name="Google Shape;28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row: Slight curve" id="285" name="Google Shape;28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1706" y="360379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8"/>
          <p:cNvPicPr preferRelativeResize="0"/>
          <p:nvPr/>
        </p:nvPicPr>
        <p:blipFill rotWithShape="1">
          <a:blip r:embed="rId3">
            <a:alphaModFix/>
          </a:blip>
          <a:srcRect b="6535" l="11092" r="11980" t="12692"/>
          <a:stretch/>
        </p:blipFill>
        <p:spPr>
          <a:xfrm>
            <a:off x="3456432" y="91440"/>
            <a:ext cx="82296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8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sp>
        <p:nvSpPr>
          <p:cNvPr id="292" name="Google Shape;292;p28"/>
          <p:cNvSpPr txBox="1"/>
          <p:nvPr>
            <p:ph idx="2" type="body"/>
          </p:nvPr>
        </p:nvSpPr>
        <p:spPr>
          <a:xfrm>
            <a:off x="825878" y="2743201"/>
            <a:ext cx="251422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Customer Feedback Content</a:t>
            </a:r>
            <a:endParaRPr/>
          </a:p>
        </p:txBody>
      </p:sp>
      <p:pic>
        <p:nvPicPr>
          <p:cNvPr descr="Bar chart" id="293" name="Google Shape;29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row: Slight curve" id="294" name="Google Shape;294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3706" y="361649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9"/>
          <p:cNvPicPr preferRelativeResize="0"/>
          <p:nvPr/>
        </p:nvPicPr>
        <p:blipFill rotWithShape="1">
          <a:blip r:embed="rId3">
            <a:alphaModFix/>
          </a:blip>
          <a:srcRect b="6535" l="11099" r="11975" t="12692"/>
          <a:stretch/>
        </p:blipFill>
        <p:spPr>
          <a:xfrm>
            <a:off x="3456432" y="91440"/>
            <a:ext cx="82296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sp>
        <p:nvSpPr>
          <p:cNvPr id="301" name="Google Shape;301;p29"/>
          <p:cNvSpPr txBox="1"/>
          <p:nvPr>
            <p:ph idx="2" type="body"/>
          </p:nvPr>
        </p:nvSpPr>
        <p:spPr>
          <a:xfrm>
            <a:off x="825878" y="2743201"/>
            <a:ext cx="251422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Last Action Taken…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10 Statuses So You Know What Took Place</a:t>
            </a:r>
            <a:endParaRPr/>
          </a:p>
        </p:txBody>
      </p:sp>
      <p:pic>
        <p:nvPicPr>
          <p:cNvPr descr="Bar chart" id="302" name="Google Shape;30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row: Slight curve" id="303" name="Google Shape;30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4355" y="361649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 b="6498" l="11111" r="11964" t="12730"/>
          <a:stretch/>
        </p:blipFill>
        <p:spPr>
          <a:xfrm>
            <a:off x="3456432" y="91440"/>
            <a:ext cx="82296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0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sp>
        <p:nvSpPr>
          <p:cNvPr id="310" name="Google Shape;310;p30"/>
          <p:cNvSpPr txBox="1"/>
          <p:nvPr>
            <p:ph idx="2" type="body"/>
          </p:nvPr>
        </p:nvSpPr>
        <p:spPr>
          <a:xfrm>
            <a:off x="825878" y="2743201"/>
            <a:ext cx="251422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Options To Manage…</a:t>
            </a:r>
            <a:endParaRPr/>
          </a:p>
          <a:p>
            <a:pPr indent="0" lvl="3" marL="9525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Respond To Customer, View Profile, Add To Review Widget</a:t>
            </a:r>
            <a:endParaRPr/>
          </a:p>
        </p:txBody>
      </p:sp>
      <p:pic>
        <p:nvPicPr>
          <p:cNvPr descr="Bar chart" id="311" name="Google Shape;31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row: Slight curve" id="312" name="Google Shape;31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23420" y="369269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1"/>
          <p:cNvPicPr preferRelativeResize="0"/>
          <p:nvPr/>
        </p:nvPicPr>
        <p:blipFill rotWithShape="1">
          <a:blip r:embed="rId3">
            <a:alphaModFix/>
          </a:blip>
          <a:srcRect b="6534" l="11002" r="12075" t="12695"/>
          <a:stretch/>
        </p:blipFill>
        <p:spPr>
          <a:xfrm>
            <a:off x="3418736" y="91440"/>
            <a:ext cx="8229600" cy="64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1"/>
          <p:cNvPicPr preferRelativeResize="0"/>
          <p:nvPr/>
        </p:nvPicPr>
        <p:blipFill rotWithShape="1">
          <a:blip r:embed="rId4">
            <a:alphaModFix/>
          </a:blip>
          <a:srcRect b="6498" l="11110" r="11966" t="12730"/>
          <a:stretch/>
        </p:blipFill>
        <p:spPr>
          <a:xfrm>
            <a:off x="3456432" y="91440"/>
            <a:ext cx="82296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1"/>
          <p:cNvSpPr txBox="1"/>
          <p:nvPr>
            <p:ph idx="1" type="body"/>
          </p:nvPr>
        </p:nvSpPr>
        <p:spPr>
          <a:xfrm>
            <a:off x="825879" y="1600200"/>
            <a:ext cx="25142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sp>
        <p:nvSpPr>
          <p:cNvPr id="320" name="Google Shape;320;p31"/>
          <p:cNvSpPr txBox="1"/>
          <p:nvPr>
            <p:ph idx="2" type="body"/>
          </p:nvPr>
        </p:nvSpPr>
        <p:spPr>
          <a:xfrm>
            <a:off x="825878" y="2743201"/>
            <a:ext cx="251422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High Powered Filtering System To View The Data And Actions How You Want</a:t>
            </a:r>
            <a:endParaRPr/>
          </a:p>
        </p:txBody>
      </p:sp>
      <p:pic>
        <p:nvPicPr>
          <p:cNvPr descr="Arrow: Slight curve" id="321" name="Google Shape;321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71656" y="108919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r chart" id="322" name="Google Shape;322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r chart" id="327" name="Google Shape;32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2"/>
          <p:cNvSpPr txBox="1"/>
          <p:nvPr>
            <p:ph idx="2" type="body"/>
          </p:nvPr>
        </p:nvSpPr>
        <p:spPr>
          <a:xfrm>
            <a:off x="1143001" y="2862072"/>
            <a:ext cx="4297680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Our service not only captures customer data for your account, we send email notifications for specific actions including: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New customer feedback – good or bad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New 3rd-party online reviews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New Google Q&amp;A content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Automated weekly or monthly email reports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29" name="Google Shape;329;p32"/>
          <p:cNvSpPr txBox="1"/>
          <p:nvPr>
            <p:ph idx="3" type="body"/>
          </p:nvPr>
        </p:nvSpPr>
        <p:spPr>
          <a:xfrm>
            <a:off x="1143000" y="1920240"/>
            <a:ext cx="4297680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Receive email notifications when</a:t>
            </a:r>
            <a:br>
              <a:rPr lang="en-US"/>
            </a:br>
            <a:r>
              <a:rPr lang="en-US"/>
              <a:t>new interactions happen</a:t>
            </a:r>
            <a:endParaRPr/>
          </a:p>
        </p:txBody>
      </p:sp>
      <p:sp>
        <p:nvSpPr>
          <p:cNvPr id="330" name="Google Shape;330;p32"/>
          <p:cNvSpPr txBox="1"/>
          <p:nvPr>
            <p:ph idx="4" type="body"/>
          </p:nvPr>
        </p:nvSpPr>
        <p:spPr>
          <a:xfrm>
            <a:off x="2201676" y="923726"/>
            <a:ext cx="329184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pic>
        <p:nvPicPr>
          <p:cNvPr id="331" name="Google Shape;33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6342" y="515816"/>
            <a:ext cx="2760423" cy="5920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6341" y="2241550"/>
            <a:ext cx="6089263" cy="2314989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ar chart" id="337" name="Google Shape;33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3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Create themes by building tags from specific keywords. Auto-Tagging automatically applies tags to reviews help you to uncover valuable insights by understanding key areas of the experience.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Build custom “Tag Widgets” to display content specific reviews on your own website.</a:t>
            </a:r>
            <a:endParaRPr/>
          </a:p>
        </p:txBody>
      </p:sp>
      <p:sp>
        <p:nvSpPr>
          <p:cNvPr id="339" name="Google Shape;339;p33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Identify themes with</a:t>
            </a:r>
            <a:br>
              <a:rPr lang="en-US"/>
            </a:br>
            <a:r>
              <a:rPr lang="en-US"/>
              <a:t>Auto-Tagging</a:t>
            </a:r>
            <a:endParaRPr/>
          </a:p>
        </p:txBody>
      </p:sp>
      <p:sp>
        <p:nvSpPr>
          <p:cNvPr id="340" name="Google Shape;340;p33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r chart" id="345" name="Google Shape;34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4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Featuring a robust set of reports, you can view data in many ways to manage your customer’s experience.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Benefit from the control of date ranges, actions, review sites, rating types, tags and more to understand your business better every day.</a:t>
            </a:r>
            <a:endParaRPr/>
          </a:p>
        </p:txBody>
      </p:sp>
      <p:sp>
        <p:nvSpPr>
          <p:cNvPr id="347" name="Google Shape;347;p34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 full reporting suite to view</a:t>
            </a:r>
            <a:br>
              <a:rPr lang="en-US"/>
            </a:br>
            <a:r>
              <a:rPr lang="en-US"/>
              <a:t>the data you need to grow</a:t>
            </a:r>
            <a:endParaRPr/>
          </a:p>
        </p:txBody>
      </p:sp>
      <p:sp>
        <p:nvSpPr>
          <p:cNvPr id="348" name="Google Shape;348;p34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pic>
        <p:nvPicPr>
          <p:cNvPr id="349" name="Google Shape;34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49443" y="1139884"/>
            <a:ext cx="5912465" cy="4381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r chart" id="354" name="Google Shape;35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5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Insights Report uses Artificial Intelligence and Natural Language Processing to uncover keywords, impact, sentiment, and trends in your reviews powered by IBM Watson.</a:t>
            </a:r>
            <a:endParaRPr/>
          </a:p>
        </p:txBody>
      </p:sp>
      <p:sp>
        <p:nvSpPr>
          <p:cNvPr id="356" name="Google Shape;356;p35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Discover what you don’t know with Insights Report</a:t>
            </a:r>
            <a:endParaRPr/>
          </a:p>
        </p:txBody>
      </p:sp>
      <p:sp>
        <p:nvSpPr>
          <p:cNvPr id="357" name="Google Shape;357;p35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  <p:pic>
        <p:nvPicPr>
          <p:cNvPr id="358" name="Google Shape;35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58384" y="1128796"/>
            <a:ext cx="5917938" cy="4389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able, box, field, green&#10;&#10;Description automatically generated" id="363" name="Google Shape;36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5537" y="391885"/>
            <a:ext cx="5564793" cy="55952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r chart" id="364" name="Google Shape;36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7338" y="1146153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6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Discover valuable review details and trends thanks to the artificial intelligence (AI) power of IBM’s Watson.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The Insights Report analyzes all of your review data for: 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•Keyword and Tag sentiment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•Review rating impact 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•Trends</a:t>
            </a:r>
            <a:endParaRPr/>
          </a:p>
        </p:txBody>
      </p:sp>
      <p:sp>
        <p:nvSpPr>
          <p:cNvPr id="366" name="Google Shape;366;p36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Insights Report</a:t>
            </a:r>
            <a:endParaRPr/>
          </a:p>
        </p:txBody>
      </p:sp>
      <p:sp>
        <p:nvSpPr>
          <p:cNvPr id="367" name="Google Shape;367;p36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MANAGE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ar" id="372" name="Google Shape;37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31564" y="342900"/>
            <a:ext cx="3931920" cy="393192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7"/>
          <p:cNvSpPr txBox="1"/>
          <p:nvPr>
            <p:ph idx="1" type="body"/>
          </p:nvPr>
        </p:nvSpPr>
        <p:spPr>
          <a:xfrm>
            <a:off x="1149096" y="4129913"/>
            <a:ext cx="9896856" cy="9358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Fuel your marketing with customer generated content to</a:t>
            </a:r>
            <a:br>
              <a:rPr lang="en-US"/>
            </a:br>
            <a:r>
              <a:rPr lang="en-US"/>
              <a:t>showcase reviews, improve SEO, and win new customers.</a:t>
            </a:r>
            <a:endParaRPr/>
          </a:p>
        </p:txBody>
      </p:sp>
      <p:sp>
        <p:nvSpPr>
          <p:cNvPr id="374" name="Google Shape;374;p37"/>
          <p:cNvSpPr txBox="1"/>
          <p:nvPr>
            <p:ph type="title"/>
          </p:nvPr>
        </p:nvSpPr>
        <p:spPr>
          <a:xfrm>
            <a:off x="1143000" y="1618488"/>
            <a:ext cx="9875520" cy="182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MARKET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8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Bring a visually appealing display of your latest ratings and reviews right to any page of your website.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Build social trust and convert more website visitors to contacts by leading with reputation.</a:t>
            </a:r>
            <a:endParaRPr/>
          </a:p>
        </p:txBody>
      </p:sp>
      <p:sp>
        <p:nvSpPr>
          <p:cNvPr id="380" name="Google Shape;380;p38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Conversion Pop-up adds social proof to your website</a:t>
            </a:r>
            <a:endParaRPr/>
          </a:p>
        </p:txBody>
      </p:sp>
      <p:sp>
        <p:nvSpPr>
          <p:cNvPr id="381" name="Google Shape;381;p38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MARKET</a:t>
            </a:r>
            <a:endParaRPr/>
          </a:p>
        </p:txBody>
      </p:sp>
      <p:pic>
        <p:nvPicPr>
          <p:cNvPr id="382" name="Google Shape;38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64830" y="1044262"/>
            <a:ext cx="6690127" cy="45476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r" id="383" name="Google Shape;38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0173" y="1217470"/>
            <a:ext cx="640080" cy="64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ar" id="388" name="Google Shape;38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0173" y="1217470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9"/>
          <p:cNvSpPr txBox="1"/>
          <p:nvPr>
            <p:ph idx="2" type="body"/>
          </p:nvPr>
        </p:nvSpPr>
        <p:spPr>
          <a:xfrm>
            <a:off x="1143001" y="2862072"/>
            <a:ext cx="4297680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Review Widget is the one everyone else is chasing.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Easily integrated into your website, Review Widget displays selected 1st-party reviews (with review schema for SEO benefits) as well as selected 3rd-party reviews for additional social trust.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Numerous settings, options and more.</a:t>
            </a:r>
            <a:endParaRPr/>
          </a:p>
        </p:txBody>
      </p:sp>
      <p:sp>
        <p:nvSpPr>
          <p:cNvPr id="390" name="Google Shape;390;p39"/>
          <p:cNvSpPr txBox="1"/>
          <p:nvPr>
            <p:ph idx="3" type="body"/>
          </p:nvPr>
        </p:nvSpPr>
        <p:spPr>
          <a:xfrm>
            <a:off x="1143000" y="1920240"/>
            <a:ext cx="4297680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Get the BEST Review Widget on the market</a:t>
            </a:r>
            <a:endParaRPr/>
          </a:p>
        </p:txBody>
      </p:sp>
      <p:sp>
        <p:nvSpPr>
          <p:cNvPr id="391" name="Google Shape;391;p39"/>
          <p:cNvSpPr txBox="1"/>
          <p:nvPr>
            <p:ph idx="4" type="body"/>
          </p:nvPr>
        </p:nvSpPr>
        <p:spPr>
          <a:xfrm>
            <a:off x="2201676" y="923726"/>
            <a:ext cx="329184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MARKET</a:t>
            </a:r>
            <a:endParaRPr/>
          </a:p>
        </p:txBody>
      </p:sp>
      <p:pic>
        <p:nvPicPr>
          <p:cNvPr id="392" name="Google Shape;392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1924" y="528282"/>
            <a:ext cx="4612846" cy="560303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ar" id="397" name="Google Shape;39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0173" y="1217470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0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We influence the majority of reputation results from Google Searches about your business.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Because the Review Widget includes review schema you can reap the benefits of SEO and enhanced search results to help you compete on search engine results pages.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Review stars are important to consumer perception and increase click-thru rates.</a:t>
            </a:r>
            <a:endParaRPr/>
          </a:p>
        </p:txBody>
      </p:sp>
      <p:sp>
        <p:nvSpPr>
          <p:cNvPr id="399" name="Google Shape;399;p40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Manage your reputation in search results</a:t>
            </a:r>
            <a:endParaRPr/>
          </a:p>
        </p:txBody>
      </p:sp>
      <p:sp>
        <p:nvSpPr>
          <p:cNvPr id="400" name="Google Shape;400;p40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MARKET</a:t>
            </a:r>
            <a:endParaRPr/>
          </a:p>
        </p:txBody>
      </p:sp>
      <p:pic>
        <p:nvPicPr>
          <p:cNvPr id="401" name="Google Shape;40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98193" y="394137"/>
            <a:ext cx="6718213" cy="5927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41"/>
          <p:cNvPicPr preferRelativeResize="0"/>
          <p:nvPr/>
        </p:nvPicPr>
        <p:blipFill rotWithShape="1">
          <a:blip r:embed="rId3">
            <a:alphaModFix/>
          </a:blip>
          <a:srcRect b="5440" l="12207" r="13758" t="3869"/>
          <a:stretch/>
        </p:blipFill>
        <p:spPr>
          <a:xfrm>
            <a:off x="5973288" y="-1"/>
            <a:ext cx="339634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1"/>
          <p:cNvSpPr txBox="1"/>
          <p:nvPr>
            <p:ph idx="1" type="body"/>
          </p:nvPr>
        </p:nvSpPr>
        <p:spPr>
          <a:xfrm>
            <a:off x="1143000" y="2862072"/>
            <a:ext cx="3653959" cy="2498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4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Turn your 1st and 3rd-party reviews into eye-catching social media graphics using the image generator.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Create custom visual themes to brand images and stand out to your audience.</a:t>
            </a:r>
            <a:endParaRPr/>
          </a:p>
          <a:p>
            <a:pPr indent="0" lvl="4" marL="952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Post directly to Google and Facebook and download images for other social channels.</a:t>
            </a:r>
            <a:endParaRPr/>
          </a:p>
        </p:txBody>
      </p:sp>
      <p:sp>
        <p:nvSpPr>
          <p:cNvPr id="408" name="Google Shape;408;p41"/>
          <p:cNvSpPr txBox="1"/>
          <p:nvPr>
            <p:ph idx="2" type="body"/>
          </p:nvPr>
        </p:nvSpPr>
        <p:spPr>
          <a:xfrm>
            <a:off x="1143000" y="1920240"/>
            <a:ext cx="3653959" cy="704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3" marL="95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Social Sharing</a:t>
            </a:r>
            <a:endParaRPr/>
          </a:p>
        </p:txBody>
      </p:sp>
      <p:sp>
        <p:nvSpPr>
          <p:cNvPr id="409" name="Google Shape;409;p41"/>
          <p:cNvSpPr txBox="1"/>
          <p:nvPr>
            <p:ph idx="3" type="body"/>
          </p:nvPr>
        </p:nvSpPr>
        <p:spPr>
          <a:xfrm>
            <a:off x="2201816" y="923726"/>
            <a:ext cx="3161910" cy="9358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/>
              <a:t>MARKET</a:t>
            </a:r>
            <a:endParaRPr/>
          </a:p>
        </p:txBody>
      </p:sp>
      <p:pic>
        <p:nvPicPr>
          <p:cNvPr descr="Star" id="410" name="Google Shape;41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0173" y="1217470"/>
            <a:ext cx="640080" cy="6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1"/>
          <p:cNvPicPr preferRelativeResize="0"/>
          <p:nvPr/>
        </p:nvPicPr>
        <p:blipFill rotWithShape="1">
          <a:blip r:embed="rId5">
            <a:alphaModFix/>
          </a:blip>
          <a:srcRect b="0" l="0" r="71980" t="0"/>
          <a:stretch/>
        </p:blipFill>
        <p:spPr>
          <a:xfrm>
            <a:off x="9685351" y="2313056"/>
            <a:ext cx="555929" cy="571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29773" y="1333500"/>
            <a:ext cx="804820" cy="80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1"/>
          <p:cNvPicPr preferRelativeResize="0"/>
          <p:nvPr/>
        </p:nvPicPr>
        <p:blipFill rotWithShape="1">
          <a:blip r:embed="rId5">
            <a:alphaModFix/>
          </a:blip>
          <a:srcRect b="0" l="32342" r="32550" t="0"/>
          <a:stretch/>
        </p:blipFill>
        <p:spPr>
          <a:xfrm>
            <a:off x="9595500" y="3171576"/>
            <a:ext cx="696580" cy="571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1"/>
          <p:cNvPicPr preferRelativeResize="0"/>
          <p:nvPr/>
        </p:nvPicPr>
        <p:blipFill rotWithShape="1">
          <a:blip r:embed="rId5">
            <a:alphaModFix/>
          </a:blip>
          <a:srcRect b="0" l="69724" r="-4832" t="0"/>
          <a:stretch/>
        </p:blipFill>
        <p:spPr>
          <a:xfrm>
            <a:off x="9615820" y="4014856"/>
            <a:ext cx="696580" cy="571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auge" id="419" name="Google Shape;41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5696" y="1178170"/>
            <a:ext cx="1554480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2"/>
          <p:cNvSpPr txBox="1"/>
          <p:nvPr>
            <p:ph idx="1" type="body"/>
          </p:nvPr>
        </p:nvSpPr>
        <p:spPr>
          <a:xfrm>
            <a:off x="1149096" y="2903986"/>
            <a:ext cx="9896856" cy="826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3" marL="952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Let's power your business with reviews and customer feedback.  You can </a:t>
            </a:r>
            <a:r>
              <a:rPr b="1" lang="en-US"/>
              <a:t>CAPTURE</a:t>
            </a:r>
            <a:r>
              <a:rPr lang="en-US"/>
              <a:t>, </a:t>
            </a:r>
            <a:r>
              <a:rPr b="1" lang="en-US"/>
              <a:t>MANAGE</a:t>
            </a:r>
            <a:r>
              <a:rPr lang="en-US"/>
              <a:t> and </a:t>
            </a:r>
            <a:r>
              <a:rPr b="1" lang="en-US"/>
              <a:t>MARKET</a:t>
            </a:r>
            <a:r>
              <a:rPr lang="en-US"/>
              <a:t> your customer experience starting today.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3"/>
          <p:cNvSpPr txBox="1"/>
          <p:nvPr>
            <p:ph idx="4294967295" type="subTitle"/>
          </p:nvPr>
        </p:nvSpPr>
        <p:spPr>
          <a:xfrm>
            <a:off x="1149096" y="3471545"/>
            <a:ext cx="9896856" cy="826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1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 Questions?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43"/>
          <p:cNvSpPr txBox="1"/>
          <p:nvPr>
            <p:ph idx="4294967295" type="ctrTitle"/>
          </p:nvPr>
        </p:nvSpPr>
        <p:spPr>
          <a:xfrm>
            <a:off x="1143000" y="2103120"/>
            <a:ext cx="987552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 b="1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